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heme/themeOverride1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</p:sldMasterIdLst>
  <p:notesMasterIdLst>
    <p:notesMasterId r:id="rId28"/>
  </p:notesMasterIdLst>
  <p:sldIdLst>
    <p:sldId id="259" r:id="rId10"/>
    <p:sldId id="263" r:id="rId11"/>
    <p:sldId id="264" r:id="rId12"/>
    <p:sldId id="258" r:id="rId13"/>
    <p:sldId id="261" r:id="rId14"/>
    <p:sldId id="26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86DBFF-8805-4282-9FA4-1481B9DB8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7437D-6D0C-4DE0-8C55-1F50A711FF7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9ABA1-E428-40AE-BEF8-1E4B4ED0BEBF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1SS-E18. Describe the actions taken to build one nation from thirteen states,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r>
              <a:rPr lang="en-US" smtClean="0">
                <a:solidFill>
                  <a:srgbClr val="333366"/>
                </a:solidFill>
                <a:cs typeface="Arial" charset="0"/>
              </a:rPr>
              <a:t>PO 3. the creation of political parties, including the ideals of the Democratic Republicans</a:t>
            </a:r>
            <a:r>
              <a:rPr lang="en-US" smtClean="0">
                <a:solidFill>
                  <a:srgbClr val="333366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rgbClr val="333366"/>
                </a:solidFill>
                <a:cs typeface="Arial" charset="0"/>
              </a:rPr>
              <a:t>and the Federalists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E590A-A4FB-4DE2-806E-AFE2EEAF6DF4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5F91A-7AA6-4036-B957-290E365E65C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6EBA4-046A-46AC-A08D-31BDDC5A811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C454F-3F74-4989-BDDB-92D59537C576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D8EB8-E96C-4F8A-9456-A39B7FD2CFE4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A58AD-3455-4734-A996-9C94B7A35D01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55D72-F7A1-40C8-9CA8-536AE1C7052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61875-FC23-437F-93FA-944C6DF19E0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B14D8-2742-45D3-9D93-A01407CB563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9FE65-887F-4ECA-AAAC-84C52F5B04A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CA872-28A5-4E91-8D78-40CFD9385FE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F08B0-4B59-40DB-9D91-5E1904AF8EE6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1SS-E17. Describe the aspirations, ideals, and events that served as the foundation for the creation of a new national government,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smtClean="0">
                <a:solidFill>
                  <a:srgbClr val="333366"/>
                </a:solidFill>
                <a:cs typeface="Arial" charset="0"/>
              </a:rPr>
              <a:t>PO 4. Struggles over ratification of the Constitution and the creation of the Bill of Rights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CA3C5-E018-4674-8FAC-61874473CA0F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b="1" smtClean="0">
                <a:solidFill>
                  <a:srgbClr val="333366"/>
                </a:solidFill>
                <a:cs typeface="Arial" charset="0"/>
              </a:rPr>
              <a:t>1SS-E18. Describe the actions taken to build one nation from thirteen states, with emphasis on:</a:t>
            </a:r>
            <a:r>
              <a:rPr lang="en-US" b="1" smtClean="0">
                <a:solidFill>
                  <a:srgbClr val="333366"/>
                </a:solidFill>
                <a:latin typeface="verdana" pitchFamily="34" charset="0"/>
              </a:rPr>
              <a:t> </a:t>
            </a:r>
          </a:p>
          <a:p>
            <a:r>
              <a:rPr lang="en-US" smtClean="0">
                <a:solidFill>
                  <a:srgbClr val="333366"/>
                </a:solidFill>
                <a:cs typeface="Arial" charset="0"/>
              </a:rPr>
              <a:t>PO 3. the creation of political parties, including the ideals of the Democratic Republicans</a:t>
            </a:r>
            <a:r>
              <a:rPr lang="en-US" smtClean="0">
                <a:solidFill>
                  <a:srgbClr val="333366"/>
                </a:solidFill>
                <a:latin typeface="verdana" pitchFamily="34" charset="0"/>
              </a:rPr>
              <a:t> </a:t>
            </a:r>
            <a:r>
              <a:rPr lang="en-US" smtClean="0">
                <a:solidFill>
                  <a:srgbClr val="333366"/>
                </a:solidFill>
                <a:cs typeface="Arial" charset="0"/>
              </a:rPr>
              <a:t>and the Federalists</a:t>
            </a:r>
            <a:endParaRPr lang="en-US" smtClean="0">
              <a:solidFill>
                <a:srgbClr val="333366"/>
              </a:solidFill>
              <a:latin typeface="verdana" pitchFamily="34" charset="0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CA1F-C210-453A-8B3B-568E1092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671F-F3B5-487E-9C98-F9B7175E2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5D95-70E4-4F91-AF35-7D6223F6E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C41B-051F-444E-AED2-2D77A905A97E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A8C5-81F1-4105-A716-61A602BF0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10C29-2AE6-49FA-9CC9-2562BD9E8837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6802-0662-4ABD-BF6E-A7028847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BA64-D279-4543-9499-BD78C7F27B87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0DECC-A58D-4B48-8AC5-2A145376B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53243-92CC-44DD-BFDF-4A81FED8E9FE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9474-5C5A-4EE7-96C0-01D43B24F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7504-6C04-4E57-963E-50EB8DD8F32A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74AF-1769-4EF1-AA6A-775717BAE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3A5A2-388C-45BE-B493-5E576D5DDBDC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C76B-E2F9-4925-8934-A1CC2B9D3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6F63-7F6F-400E-9335-194201250601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4523-4ACF-4D1E-A3EA-5A4428C1F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F0FCE-FC7A-4DD9-8DDD-FDCC8A17E696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1E03-9234-4F2B-9E3B-3FC76D7D0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86A37-6FC7-495F-A71A-577FA8BE8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9B72-4FF8-4215-A821-49B5FE87BC0E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05B95-EDEA-44C6-B7B4-97D505C31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B33E7-B1F4-4141-A9A1-DFF726958C3D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CD626-DF01-424F-AE1C-FD83A643A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5DD3-E153-4C8E-B0EC-6B0D0BB64CFA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F996-2821-49F0-A373-BCBA9C79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C7A9-D9B5-40E6-B766-E9D268A86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D0CF7-90F4-4C2F-BFAC-38969FB26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0E90A-9910-4EC5-9F2A-E892C6CB8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8483E-77D3-4AC1-B722-77EA6EFC3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8F637-0439-4D6B-8B7E-CDAB88318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76D3F-5A05-4503-89EE-3109AAEB8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7F76-4267-4AEC-97B6-86A2E3F9F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8264-7942-4C39-8220-5AD3D9003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229C5-0FED-48B2-BA00-E4AE7421F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F0709-89A1-4F79-9303-5FE32A98A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BBC4C-D56F-4D61-800D-3B57C6B87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B7AE-1E19-4693-83E3-054B17AB2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DF3390E-7965-4ABA-A3DF-6FA070306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9A16AC8-CBD7-40B7-8476-A64662578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1F29F64-EE2B-49E2-9151-03230D8E5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33ED229-3E7D-4987-B89E-71EC16A28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CD7AC1D-D353-44EC-968A-FE8381580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DF80165-78D4-44C6-BBD4-76F0A2BB4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C9EBB-13C1-494D-87ED-D63181D1D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BE342D0-269E-4D95-9160-7B894A4AD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F906F04-D0FF-4E8D-BCE4-1F2951FB7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881289B-18C3-4810-B6E3-D39A1793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E34494D-DB7A-4B87-BE41-3738BE9D4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6D5B3AB-6C38-439B-9747-93FE2DF83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4F393AD-FBFF-4A08-AAEA-A3546E8C4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876E7D7-8E3E-46E8-833A-1D5B731D4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B17E28A-F7D5-40F0-A3A1-D9E28CE68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50E8EFF-B790-4BEB-B1BE-E56574048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01EE75A-2FD7-4A3A-B92B-AD5E5F6F3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849E8-3DDE-42F1-98D3-F761AB8FC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2ACA723-F693-49A5-AC5A-91CDEB8EB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81ED566-8BFE-4E89-B936-F3CDDC74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75AF08E-04E1-42EC-920E-D1A4A1DF2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04424A0-0DAD-41E6-B19E-22723613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CEC76DD-49CC-4FD0-A630-ABB0CE949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DC42B43-D163-4871-A3CD-C55D43D7F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E5CD0DB-0410-4584-B0F6-EA417EE2A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210D5A1-A71D-4A46-A36C-68DCCA4DE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E5F7D51-3493-4A04-AD1B-1B724284A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1D9C705-4954-428D-9AAB-EBC544B3B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6213C-330D-40A7-AF5A-EF821856A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DE111EF-DA47-421E-A763-64E60B6E0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DE04BBD-EB6D-4B95-94D9-AD1CDA19B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F593DB4-518D-4998-A073-CAA617E3F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B106AC7-DA25-4364-B28D-2B9006DBD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E4BEBFF-0942-4DE9-BF75-6A6B6FBFD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A2225A6-284B-4F47-95E5-9722CA501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A0D83AB-A0E3-402A-8458-FBC73A350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559E07F-DD31-4B11-BEA4-D8162353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0CA36F5-E95E-45EE-8564-E7E97AFF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5CFE807-EF4C-49E3-99FB-886BA859B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25D1A-A0BA-4331-8CA5-EB31EC6F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582A99F-0EC0-49C5-8C0D-2FCE1801F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7F615F6-4B2A-495E-B59C-6A2094951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BCDAE42-5F84-4890-8017-11C0130E1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D4612A2-B3B6-4622-8802-8AA811D3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D5D3775-FF7D-4641-A09F-D83C9103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218B263-1565-4D00-94F9-4A8D614DF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5ABAE86-59C2-48CC-9548-1FE0D1CCC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5F9DFF3-11B8-4079-96AE-1F554EAF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2934993-439D-426B-A7F2-26907FE82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B0AF377-52B9-4095-BA06-9E4FBF18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2E0F-93A8-483A-9935-14FFCFC2D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676BD4D-921C-4BAA-9B31-FFA1F6B15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3D1CB98-72ED-4CD2-B624-AA10A70D8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BE37DA5-48C9-44A7-AF0E-BBDE3017F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7191CBD-2478-401A-B64E-15CC3AAC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7CFFB80-6F22-48CA-88A3-04DBBC68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D5FF5AD-CB73-465E-821A-AC0871BD4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74E413C-4E26-41A9-A23D-4B4C62DF7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0B5B186-A810-4FA4-AF5C-2F2DFBBCB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87975C2-0583-4092-8AA2-7B1329110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1D4E796-B52D-445F-BD5F-E4F9F6781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E399-C98C-4EB0-9429-FD266F0F5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4A7CD05-4EF2-456D-B0EC-5E31683A5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1B5904E-D1B3-4685-8954-E0DC584AE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706969A-B4C5-407D-91A6-570412037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B25128B-4F82-4D25-AE4A-09827F211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E38DDA0-C2F1-462D-8077-4A17F85E9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0809FF8-A1E6-44AE-A766-95B98E9F9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6A18D18-F618-43AE-B9F2-4C205CAB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5F012BE-D0EB-4078-A0BA-FDEB3AFB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8A179F9-8E4B-4B8A-B96A-63B869A29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6396088-2167-42B3-A391-F387C1351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2D3CA31-CD5C-4B9B-8C38-81BD724BA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B1D5B9BE-EE24-418B-8CA2-68FD0965B565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306826EA-C898-430E-9FEB-7ED1E7F16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3CD98C7-2C1C-4451-AFDF-8BB4FF2E4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783C75C-E3CB-42C4-9C5B-75264DD7D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74BD825-8B0A-4DC3-8A80-2574C0F3A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F12600-D693-4EB8-87FD-CE219FD2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A3A3DC-9728-400E-B8AC-9D8480083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797AA6-21BA-40E9-8AE0-6B6E20525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8EDB9F-C363-4153-9A43-B1BCCCD6C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2.jpeg"/><Relationship Id="rId2" Type="http://schemas.openxmlformats.org/officeDocument/2006/relationships/tags" Target="../tags/tag18.xml"/><Relationship Id="rId1" Type="http://schemas.openxmlformats.org/officeDocument/2006/relationships/themeOverride" Target="../theme/themeOverride17.xml"/><Relationship Id="rId6" Type="http://schemas.openxmlformats.org/officeDocument/2006/relationships/hyperlink" Target="http://go2.wordpress.com/?id=725X1342&amp;site=kevinmeers.wordpress.com&amp;url=http%3A%2F%2Fblog2.tshirt-doctor.com%2Fimages%2Fanarchy-cartoon.jpg" TargetMode="Externa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33400"/>
            <a:ext cx="16017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25908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George Mason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524000" y="2819400"/>
            <a:ext cx="7391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</a:rPr>
              <a:t>Anti-Federalists, Federalists, The Federalist Papers and the Bill of Rights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914400" y="5029200"/>
            <a:ext cx="7467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/>
              <a:t>1.06</a:t>
            </a:r>
            <a:r>
              <a:rPr lang="en-US" sz="2400"/>
              <a:t> Compare viewpoints about government in the Federalist and the Anti-Federalist Papers. </a:t>
            </a:r>
          </a:p>
          <a:p>
            <a:pPr algn="ctr">
              <a:spcBef>
                <a:spcPct val="20000"/>
              </a:spcBef>
            </a:pPr>
            <a:r>
              <a:rPr lang="en-US" sz="2400" b="1"/>
              <a:t>1.07</a:t>
            </a:r>
            <a:r>
              <a:rPr lang="en-US" sz="2400"/>
              <a:t> Evaluate the extent to which the Bill of Rights extended the Constitution.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1981200"/>
            <a:ext cx="5105400" cy="47244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smtClean="0"/>
              <a:t>Led by </a:t>
            </a:r>
            <a:r>
              <a:rPr lang="en-US" b="1" u="sng" smtClean="0">
                <a:solidFill>
                  <a:schemeClr val="accent1"/>
                </a:solidFill>
              </a:rPr>
              <a:t>Thomas Jefferson </a:t>
            </a:r>
            <a:r>
              <a:rPr lang="en-US" smtClean="0"/>
              <a:t>and </a:t>
            </a:r>
            <a:r>
              <a:rPr lang="en-US" b="1" u="sng" smtClean="0">
                <a:solidFill>
                  <a:schemeClr val="accent1"/>
                </a:solidFill>
              </a:rPr>
              <a:t>James Madison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mtClean="0"/>
              <a:t>Believed in </a:t>
            </a:r>
            <a:r>
              <a:rPr lang="en-US" b="1" u="sng" smtClean="0">
                <a:solidFill>
                  <a:schemeClr val="accent1"/>
                </a:solidFill>
              </a:rPr>
              <a:t>states’ rights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mtClean="0"/>
              <a:t>Wanted </a:t>
            </a:r>
            <a:r>
              <a:rPr lang="en-US" b="1" u="sng" smtClean="0">
                <a:solidFill>
                  <a:schemeClr val="accent1"/>
                </a:solidFill>
              </a:rPr>
              <a:t>strict interpretation </a:t>
            </a:r>
            <a:r>
              <a:rPr lang="en-US" smtClean="0"/>
              <a:t>of the Constitution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mtClean="0"/>
              <a:t>Believed that the future of the nation rested with </a:t>
            </a:r>
            <a:r>
              <a:rPr lang="en-US" b="1" u="sng" smtClean="0">
                <a:solidFill>
                  <a:schemeClr val="accent1"/>
                </a:solidFill>
              </a:rPr>
              <a:t>agriculture</a:t>
            </a:r>
            <a:r>
              <a:rPr lang="en-US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62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accent3"/>
                </a:solidFill>
              </a:rPr>
              <a:t>B.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724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The Bill of Rights was the </a:t>
            </a:r>
            <a:r>
              <a:rPr lang="en-US" sz="2800" b="1" u="sng" dirty="0" smtClean="0">
                <a:solidFill>
                  <a:srgbClr val="002060"/>
                </a:solidFill>
              </a:rPr>
              <a:t>first test</a:t>
            </a:r>
            <a:r>
              <a:rPr lang="en-US" sz="2800" dirty="0" smtClean="0"/>
              <a:t> of the amendment process outlined in Article 5 of the Constitution.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The Articles lays out </a:t>
            </a:r>
            <a:r>
              <a:rPr lang="en-US" sz="2800" b="1" u="sng" dirty="0" smtClean="0">
                <a:solidFill>
                  <a:srgbClr val="002060"/>
                </a:solidFill>
              </a:rPr>
              <a:t>two ways</a:t>
            </a:r>
            <a:r>
              <a:rPr lang="en-US" sz="2800" dirty="0" smtClean="0"/>
              <a:t> to amend a document.</a:t>
            </a:r>
          </a:p>
          <a:p>
            <a:pPr marL="971550" lvl="1" indent="-514350" eaLnBrk="1" hangingPunct="1">
              <a:buFont typeface="+mj-lt"/>
              <a:buAutoNum type="alphaUcPeriod"/>
              <a:defRPr/>
            </a:pPr>
            <a:r>
              <a:rPr lang="en-US" dirty="0" smtClean="0"/>
              <a:t>2/3</a:t>
            </a:r>
            <a:r>
              <a:rPr lang="en-US" baseline="30000" dirty="0" smtClean="0"/>
              <a:t>rd</a:t>
            </a:r>
            <a:r>
              <a:rPr lang="en-US" dirty="0" smtClean="0"/>
              <a:t> of both houses, or Conventions in 2/3</a:t>
            </a:r>
            <a:r>
              <a:rPr lang="en-US" baseline="30000" dirty="0" smtClean="0"/>
              <a:t>rd</a:t>
            </a:r>
            <a:r>
              <a:rPr lang="en-US" dirty="0" smtClean="0"/>
              <a:t> of the states </a:t>
            </a:r>
            <a:r>
              <a:rPr lang="en-US" b="1" u="sng" dirty="0" smtClean="0">
                <a:solidFill>
                  <a:srgbClr val="002060"/>
                </a:solidFill>
              </a:rPr>
              <a:t>propose</a:t>
            </a:r>
            <a:r>
              <a:rPr lang="en-US" dirty="0" smtClean="0"/>
              <a:t> an amendment</a:t>
            </a:r>
          </a:p>
          <a:p>
            <a:pPr marL="971550" lvl="1" indent="-514350" eaLnBrk="1" hangingPunct="1">
              <a:buFont typeface="+mj-lt"/>
              <a:buAutoNum type="alphaUcPeriod"/>
              <a:defRPr/>
            </a:pPr>
            <a:r>
              <a:rPr lang="en-US" dirty="0" smtClean="0"/>
              <a:t>3/4</a:t>
            </a:r>
            <a:r>
              <a:rPr lang="en-US" baseline="30000" dirty="0" smtClean="0"/>
              <a:t>th</a:t>
            </a:r>
            <a:r>
              <a:rPr lang="en-US" dirty="0" smtClean="0"/>
              <a:t>  of state legislatures or special conventions in each state </a:t>
            </a:r>
            <a:r>
              <a:rPr lang="en-US" b="1" u="sng" dirty="0" smtClean="0">
                <a:solidFill>
                  <a:srgbClr val="002060"/>
                </a:solidFill>
              </a:rPr>
              <a:t>ratifies</a:t>
            </a:r>
            <a:r>
              <a:rPr lang="en-US" dirty="0" smtClean="0"/>
              <a:t> the amendment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10 of 12 proposed amendments were ratified on </a:t>
            </a:r>
            <a:r>
              <a:rPr lang="en-US" sz="2800" b="1" u="sng" dirty="0" smtClean="0"/>
              <a:t>December 15, 1791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209800"/>
            <a:ext cx="4038600" cy="4419600"/>
          </a:xfrm>
        </p:spPr>
        <p:txBody>
          <a:bodyPr/>
          <a:lstStyle/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z="2400" smtClean="0"/>
              <a:t>1</a:t>
            </a:r>
            <a:r>
              <a:rPr lang="en-US" sz="2400" baseline="30000" smtClean="0"/>
              <a:t>st</a:t>
            </a:r>
            <a:r>
              <a:rPr lang="en-US" sz="2400" smtClean="0"/>
              <a:t> Amendment: </a:t>
            </a:r>
            <a:r>
              <a:rPr lang="en-US" sz="2400" b="1" u="sng" smtClean="0">
                <a:solidFill>
                  <a:srgbClr val="002060"/>
                </a:solidFill>
              </a:rPr>
              <a:t>5 Freedoms</a:t>
            </a:r>
            <a:r>
              <a:rPr lang="en-US" sz="2400" smtClean="0"/>
              <a:t> – religion, assembly, petition, press, and speech. </a:t>
            </a:r>
          </a:p>
          <a:p>
            <a:pPr marL="914400" lvl="1" indent="-514350" eaLnBrk="1" hangingPunct="1">
              <a:buFont typeface="Times New Roman" pitchFamily="18" charset="0"/>
              <a:buAutoNum type="alphaUcPeriod"/>
            </a:pPr>
            <a:r>
              <a:rPr lang="en-US" b="1" u="sng" smtClean="0">
                <a:solidFill>
                  <a:srgbClr val="002060"/>
                </a:solidFill>
              </a:rPr>
              <a:t>Establishment Clause</a:t>
            </a:r>
            <a:r>
              <a:rPr lang="en-US" smtClean="0"/>
              <a:t>: government can not establish a state religion.</a:t>
            </a:r>
          </a:p>
          <a:p>
            <a:pPr marL="914400" lvl="1" indent="-514350" eaLnBrk="1" hangingPunct="1">
              <a:buFont typeface="Times New Roman" pitchFamily="18" charset="0"/>
              <a:buAutoNum type="alphaUcPeriod"/>
            </a:pPr>
            <a:r>
              <a:rPr lang="en-US" b="1" u="sng" smtClean="0">
                <a:solidFill>
                  <a:srgbClr val="002060"/>
                </a:solidFill>
              </a:rPr>
              <a:t>Free exercise Clause</a:t>
            </a:r>
            <a:r>
              <a:rPr lang="en-US" smtClean="0"/>
              <a:t>: citizens can worship (or not) any way they choose.</a:t>
            </a:r>
          </a:p>
          <a:p>
            <a:pPr marL="514350" indent="-514350" eaLnBrk="1" hangingPunct="1">
              <a:buFontTx/>
              <a:buNone/>
            </a:pPr>
            <a:endParaRPr lang="en-US" smtClean="0"/>
          </a:p>
        </p:txBody>
      </p:sp>
      <p:sp>
        <p:nvSpPr>
          <p:cNvPr id="89091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2" name="Picture 4" descr="http://hiscrivener.files.wordpress.com/2009/04/state-of-the-first-amendmen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0574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Box 9"/>
          <p:cNvSpPr txBox="1">
            <a:spLocks noChangeArrowheads="1"/>
          </p:cNvSpPr>
          <p:nvPr/>
        </p:nvSpPr>
        <p:spPr bwMode="auto">
          <a:xfrm>
            <a:off x="304800" y="16002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Amendments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352800" cy="41148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 startAt="2"/>
            </a:pPr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Amendment: right to </a:t>
            </a:r>
            <a:r>
              <a:rPr lang="en-US" b="1" u="sng" smtClean="0">
                <a:solidFill>
                  <a:srgbClr val="002060"/>
                </a:solidFill>
              </a:rPr>
              <a:t>bear arms</a:t>
            </a:r>
            <a:r>
              <a:rPr lang="en-US" smtClean="0"/>
              <a:t>.</a:t>
            </a:r>
            <a:r>
              <a:rPr lang="en-US" b="1" u="sng" smtClean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Font typeface="Times New Roman" pitchFamily="18" charset="0"/>
              <a:buAutoNum type="arabicPeriod" startAt="2"/>
            </a:pPr>
            <a:endParaRPr lang="en-US" smtClean="0"/>
          </a:p>
          <a:p>
            <a:pPr marL="514350" indent="-514350">
              <a:buFont typeface="Times New Roman" pitchFamily="18" charset="0"/>
              <a:buAutoNum type="arabicPeriod" startAt="2"/>
            </a:pPr>
            <a:endParaRPr lang="en-US" smtClean="0"/>
          </a:p>
          <a:p>
            <a:pPr marL="514350" indent="-514350">
              <a:buFont typeface="Times New Roman" pitchFamily="18" charset="0"/>
              <a:buAutoNum type="arabicPeriod" startAt="2"/>
            </a:pPr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Amendment: government can’t ask you to </a:t>
            </a:r>
            <a:r>
              <a:rPr lang="en-US" b="1" u="sng" smtClean="0">
                <a:solidFill>
                  <a:srgbClr val="002060"/>
                </a:solidFill>
              </a:rPr>
              <a:t>quarter</a:t>
            </a:r>
            <a:r>
              <a:rPr lang="en-US" smtClean="0"/>
              <a:t> soldiers.</a:t>
            </a:r>
          </a:p>
        </p:txBody>
      </p:sp>
      <p:pic>
        <p:nvPicPr>
          <p:cNvPr id="90115" name="Picture 5" descr="http://www.aclu.org/standup/comics/books/ThirdAmendment/page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133600"/>
            <a:ext cx="5715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648200" cy="4953000"/>
          </a:xfrm>
        </p:spPr>
        <p:txBody>
          <a:bodyPr/>
          <a:lstStyle/>
          <a:p>
            <a:pPr marL="514350" indent="-514350" eaLnBrk="1" hangingPunct="1">
              <a:buFont typeface="Times New Roman" pitchFamily="18" charset="0"/>
              <a:buAutoNum type="arabicPeriod" startAt="4"/>
            </a:pPr>
            <a:r>
              <a:rPr lang="en-US" sz="2600" smtClean="0"/>
              <a:t>4</a:t>
            </a:r>
            <a:r>
              <a:rPr lang="en-US" sz="2600" baseline="30000" smtClean="0"/>
              <a:t>th</a:t>
            </a:r>
            <a:r>
              <a:rPr lang="en-US" sz="2600" smtClean="0"/>
              <a:t> Amendment: protection against </a:t>
            </a:r>
            <a:r>
              <a:rPr lang="en-US" sz="2600" b="1" u="sng" smtClean="0">
                <a:solidFill>
                  <a:srgbClr val="002060"/>
                </a:solidFill>
              </a:rPr>
              <a:t>search</a:t>
            </a:r>
            <a:r>
              <a:rPr lang="en-US" sz="2600" smtClean="0"/>
              <a:t> and </a:t>
            </a:r>
            <a:r>
              <a:rPr lang="en-US" sz="2600" b="1" u="sng" smtClean="0">
                <a:solidFill>
                  <a:srgbClr val="002060"/>
                </a:solidFill>
              </a:rPr>
              <a:t>seizure</a:t>
            </a:r>
          </a:p>
          <a:p>
            <a:pPr marL="914400" lvl="1" indent="-514350" eaLnBrk="1" hangingPunct="1">
              <a:buFont typeface="Times New Roman" pitchFamily="18" charset="0"/>
              <a:buAutoNum type="alphaUcPeriod"/>
            </a:pPr>
            <a:r>
              <a:rPr lang="en-US" sz="2600" smtClean="0"/>
              <a:t>Police need </a:t>
            </a:r>
            <a:r>
              <a:rPr lang="en-US" sz="2600" b="1" u="sng" smtClean="0">
                <a:solidFill>
                  <a:srgbClr val="002060"/>
                </a:solidFill>
              </a:rPr>
              <a:t>search warrant</a:t>
            </a:r>
            <a:r>
              <a:rPr lang="en-US" sz="2600" b="1" smtClean="0">
                <a:solidFill>
                  <a:srgbClr val="002060"/>
                </a:solidFill>
              </a:rPr>
              <a:t> </a:t>
            </a:r>
            <a:r>
              <a:rPr lang="en-US" sz="2600" smtClean="0"/>
              <a:t>or probable cause</a:t>
            </a:r>
          </a:p>
          <a:p>
            <a:pPr marL="514350" indent="-514350" eaLnBrk="1" hangingPunct="1">
              <a:buFont typeface="Times New Roman" pitchFamily="18" charset="0"/>
              <a:buAutoNum type="arabicPeriod" startAt="4"/>
            </a:pPr>
            <a:r>
              <a:rPr lang="en-US" sz="2600" smtClean="0"/>
              <a:t>5</a:t>
            </a:r>
            <a:r>
              <a:rPr lang="en-US" sz="2600" baseline="30000" smtClean="0"/>
              <a:t>th</a:t>
            </a:r>
            <a:r>
              <a:rPr lang="en-US" sz="2600" smtClean="0"/>
              <a:t> Amendment: due process of law, right to remain silent, indictment by a grand jury, double jeopardy, and eminent domain (</a:t>
            </a:r>
            <a:r>
              <a:rPr lang="en-US" sz="2600" b="1" u="sng" smtClean="0">
                <a:solidFill>
                  <a:srgbClr val="002060"/>
                </a:solidFill>
              </a:rPr>
              <a:t>rights of person’s accused of a crime</a:t>
            </a:r>
            <a:r>
              <a:rPr lang="en-US" sz="2600" smtClean="0"/>
              <a:t>)</a:t>
            </a:r>
          </a:p>
        </p:txBody>
      </p:sp>
      <p:pic>
        <p:nvPicPr>
          <p:cNvPr id="91139" name="Picture 2" descr="North Carolina v. Butler cartoons image illustration 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025650"/>
            <a:ext cx="37338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191000" cy="4724400"/>
          </a:xfrm>
        </p:spPr>
        <p:txBody>
          <a:bodyPr/>
          <a:lstStyle/>
          <a:p>
            <a:pPr marL="514350" indent="-514350" eaLnBrk="1" hangingPunct="1">
              <a:buFont typeface="Times New Roman" pitchFamily="18" charset="0"/>
              <a:buAutoNum type="arabicPeriod" startAt="6"/>
            </a:pPr>
            <a:r>
              <a:rPr lang="en-US" smtClean="0"/>
              <a:t>6</a:t>
            </a:r>
            <a:r>
              <a:rPr lang="en-US" baseline="30000" smtClean="0"/>
              <a:t>th</a:t>
            </a:r>
            <a:r>
              <a:rPr lang="en-US" smtClean="0"/>
              <a:t> Amendment: right to a speedy, fair, and public trial of your peers, right to a lawyer/attorney/ counsel, right to confront witnesses, right to bring witnesses to testify on your behalf. (</a:t>
            </a:r>
            <a:r>
              <a:rPr lang="en-US" b="1" u="sng" smtClean="0">
                <a:solidFill>
                  <a:srgbClr val="002060"/>
                </a:solidFill>
              </a:rPr>
              <a:t>more rights of the accused</a:t>
            </a:r>
            <a:r>
              <a:rPr lang="en-US" smtClean="0"/>
              <a:t>)</a:t>
            </a:r>
          </a:p>
        </p:txBody>
      </p:sp>
      <p:pic>
        <p:nvPicPr>
          <p:cNvPr id="92163" name="Picture 2" descr="Miller-El v. Dretke cartoons image illustration 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7238" y="2133600"/>
            <a:ext cx="35258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Times New Roman" pitchFamily="18" charset="0"/>
              <a:buAutoNum type="arabicPeriod" startAt="7"/>
            </a:pPr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Amendment: right to a jury trial in </a:t>
            </a:r>
            <a:r>
              <a:rPr lang="en-US" b="1" u="sng" smtClean="0">
                <a:solidFill>
                  <a:srgbClr val="002060"/>
                </a:solidFill>
              </a:rPr>
              <a:t>civil cases</a:t>
            </a:r>
            <a:r>
              <a:rPr lang="en-US" smtClean="0"/>
              <a:t> more than $20.00.</a:t>
            </a:r>
          </a:p>
          <a:p>
            <a:pPr marL="514350" indent="-514350" eaLnBrk="1" hangingPunct="1">
              <a:buFont typeface="Times New Roman" pitchFamily="18" charset="0"/>
              <a:buAutoNum type="arabicPeriod" startAt="7"/>
            </a:pPr>
            <a:r>
              <a:rPr lang="en-US" smtClean="0"/>
              <a:t>8</a:t>
            </a:r>
            <a:r>
              <a:rPr lang="en-US" baseline="30000" smtClean="0"/>
              <a:t>th</a:t>
            </a:r>
            <a:r>
              <a:rPr lang="en-US" smtClean="0"/>
              <a:t> Amendment: right to apply for </a:t>
            </a:r>
            <a:r>
              <a:rPr lang="en-US" b="1" u="sng" smtClean="0">
                <a:solidFill>
                  <a:srgbClr val="002060"/>
                </a:solidFill>
              </a:rPr>
              <a:t>bail</a:t>
            </a:r>
            <a:r>
              <a:rPr lang="en-US" smtClean="0"/>
              <a:t>, no </a:t>
            </a:r>
            <a:r>
              <a:rPr lang="en-US" b="1" u="sng" smtClean="0">
                <a:solidFill>
                  <a:srgbClr val="002060"/>
                </a:solidFill>
              </a:rPr>
              <a:t>cruel</a:t>
            </a:r>
            <a:r>
              <a:rPr lang="en-US" smtClean="0"/>
              <a:t> or </a:t>
            </a:r>
            <a:r>
              <a:rPr lang="en-US" b="1" u="sng" smtClean="0">
                <a:solidFill>
                  <a:srgbClr val="002060"/>
                </a:solidFill>
              </a:rPr>
              <a:t>unusual</a:t>
            </a:r>
            <a:r>
              <a:rPr lang="en-US" smtClean="0"/>
              <a:t> punishment</a:t>
            </a:r>
          </a:p>
        </p:txBody>
      </p:sp>
      <p:pic>
        <p:nvPicPr>
          <p:cNvPr id="93187" name="Picture 2" descr="United States v. Goba cartoons image illustration 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209800"/>
            <a:ext cx="358616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pPr marL="514350" indent="-514350" eaLnBrk="1" hangingPunct="1">
              <a:buFont typeface="Times New Roman" pitchFamily="18" charset="0"/>
              <a:buAutoNum type="arabicPeriod" startAt="9"/>
            </a:pPr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Amendment: All powers not listed in the constitution belong to the </a:t>
            </a:r>
            <a:r>
              <a:rPr lang="en-US" b="1" u="sng" smtClean="0">
                <a:solidFill>
                  <a:srgbClr val="002060"/>
                </a:solidFill>
              </a:rPr>
              <a:t>people</a:t>
            </a:r>
            <a:r>
              <a:rPr lang="en-US" smtClean="0"/>
              <a:t>.</a:t>
            </a:r>
            <a:endParaRPr lang="en-US" b="1" u="sng" smtClean="0">
              <a:solidFill>
                <a:srgbClr val="002060"/>
              </a:solidFill>
            </a:endParaRPr>
          </a:p>
          <a:p>
            <a:pPr marL="514350" indent="-514350" eaLnBrk="1" hangingPunct="1">
              <a:buFont typeface="Times New Roman" pitchFamily="18" charset="0"/>
              <a:buAutoNum type="arabicPeriod" startAt="9"/>
            </a:pPr>
            <a:r>
              <a:rPr lang="en-US" smtClean="0"/>
              <a:t>10</a:t>
            </a:r>
            <a:r>
              <a:rPr lang="en-US" baseline="30000" smtClean="0"/>
              <a:t>th</a:t>
            </a:r>
            <a:r>
              <a:rPr lang="en-US" smtClean="0"/>
              <a:t> Amendment: All powers not listed in Constitution belong to </a:t>
            </a:r>
            <a:r>
              <a:rPr lang="en-US" b="1" u="sng" smtClean="0">
                <a:solidFill>
                  <a:srgbClr val="002060"/>
                </a:solidFill>
              </a:rPr>
              <a:t>states</a:t>
            </a:r>
            <a:r>
              <a:rPr lang="en-US" smtClean="0"/>
              <a:t> or the </a:t>
            </a:r>
            <a:r>
              <a:rPr lang="en-US" b="1" u="sng" smtClean="0">
                <a:solidFill>
                  <a:srgbClr val="002060"/>
                </a:solidFill>
              </a:rPr>
              <a:t>people</a:t>
            </a:r>
            <a:r>
              <a:rPr lang="en-US" smtClean="0"/>
              <a:t>.</a:t>
            </a:r>
          </a:p>
        </p:txBody>
      </p:sp>
      <p:pic>
        <p:nvPicPr>
          <p:cNvPr id="94211" name="Picture 4" descr="No Freedom, No Worries, No Problem!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133600"/>
            <a:ext cx="43910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http://www.maxwell.syr.edu/plegal/cartoons/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788"/>
            <a:ext cx="91440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>
                <a:latin typeface="Arial" charset="0"/>
              </a:rPr>
              <a:t>After the Constitution was signed on </a:t>
            </a:r>
            <a:r>
              <a:rPr lang="en-US" sz="2800" b="1" u="sng" smtClean="0">
                <a:solidFill>
                  <a:srgbClr val="002060"/>
                </a:solidFill>
                <a:latin typeface="Arial" charset="0"/>
              </a:rPr>
              <a:t>September 17, 1787</a:t>
            </a:r>
            <a:r>
              <a:rPr lang="en-US" sz="2800" smtClean="0">
                <a:latin typeface="Arial" charset="0"/>
              </a:rPr>
              <a:t>, the fight for Ratification began.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u="sng" smtClean="0">
                <a:solidFill>
                  <a:srgbClr val="002060"/>
                </a:solidFill>
                <a:latin typeface="Arial" charset="0"/>
              </a:rPr>
              <a:t>9</a:t>
            </a:r>
            <a:r>
              <a:rPr lang="en-US" sz="280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smtClean="0">
                <a:latin typeface="Arial" charset="0"/>
              </a:rPr>
              <a:t>out of 13 states had to </a:t>
            </a:r>
            <a:r>
              <a:rPr lang="en-US" sz="2800" b="1" u="sng" smtClean="0">
                <a:solidFill>
                  <a:srgbClr val="002060"/>
                </a:solidFill>
                <a:latin typeface="Arial" charset="0"/>
              </a:rPr>
              <a:t>ratify</a:t>
            </a:r>
            <a:r>
              <a:rPr lang="en-US" sz="2800" smtClean="0">
                <a:latin typeface="Arial" charset="0"/>
              </a:rPr>
              <a:t> the Constitution before it would go into effect.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>
                <a:latin typeface="Arial" charset="0"/>
              </a:rPr>
              <a:t>Two factions (opposing groups) emerged: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b="1" u="sng" smtClean="0">
                <a:solidFill>
                  <a:srgbClr val="002060"/>
                </a:solidFill>
                <a:latin typeface="Arial" charset="0"/>
              </a:rPr>
              <a:t>Federalists</a:t>
            </a:r>
            <a:r>
              <a:rPr lang="en-US" smtClean="0">
                <a:latin typeface="Arial" charset="0"/>
              </a:rPr>
              <a:t> who supported the Constitution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b="1" u="sng" smtClean="0">
                <a:solidFill>
                  <a:srgbClr val="002060"/>
                </a:solidFill>
                <a:latin typeface="Arial" charset="0"/>
              </a:rPr>
              <a:t>Anti-Federalist</a:t>
            </a:r>
            <a:r>
              <a:rPr lang="en-US" smtClean="0">
                <a:latin typeface="Arial" charset="0"/>
              </a:rPr>
              <a:t>s who opposed to the Constitution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>
                <a:latin typeface="Arial" charset="0"/>
              </a:rPr>
              <a:t>These two groups argued for their position in </a:t>
            </a:r>
            <a:r>
              <a:rPr lang="en-US" sz="2800" b="1" u="sng" smtClean="0">
                <a:solidFill>
                  <a:srgbClr val="002060"/>
                </a:solidFill>
                <a:latin typeface="Arial" charset="0"/>
              </a:rPr>
              <a:t>newspapers</a:t>
            </a:r>
            <a:r>
              <a:rPr lang="en-US" sz="2800" smtClean="0">
                <a:latin typeface="Arial" charset="0"/>
              </a:rPr>
              <a:t>, </a:t>
            </a:r>
            <a:r>
              <a:rPr lang="en-US" sz="2800" b="1" u="sng" smtClean="0">
                <a:solidFill>
                  <a:srgbClr val="002060"/>
                </a:solidFill>
                <a:latin typeface="Arial" charset="0"/>
              </a:rPr>
              <a:t>magazines</a:t>
            </a:r>
            <a:r>
              <a:rPr lang="en-US" sz="2800" smtClean="0">
                <a:latin typeface="Arial" charset="0"/>
              </a:rPr>
              <a:t>, and </a:t>
            </a:r>
            <a:r>
              <a:rPr lang="en-US" sz="2800" b="1" u="sng" smtClean="0">
                <a:solidFill>
                  <a:srgbClr val="002060"/>
                </a:solidFill>
                <a:latin typeface="Arial" charset="0"/>
              </a:rPr>
              <a:t>pamphlets</a:t>
            </a:r>
            <a:r>
              <a:rPr lang="en-US" sz="2800" smtClean="0">
                <a:latin typeface="Arial" charset="0"/>
              </a:rPr>
              <a:t> until the Constitution was ratified by the 9</a:t>
            </a:r>
            <a:r>
              <a:rPr lang="en-US" sz="2800" baseline="30000" smtClean="0">
                <a:latin typeface="Arial" charset="0"/>
              </a:rPr>
              <a:t>th</a:t>
            </a:r>
            <a:r>
              <a:rPr lang="en-US" sz="2800" smtClean="0">
                <a:latin typeface="Arial" charset="0"/>
              </a:rPr>
              <a:t> and decisive state on June 21, 1788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6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smtClean="0"/>
              <a:t>5. Ideology of Factions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758950"/>
          <a:ext cx="8534399" cy="509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578"/>
                <a:gridCol w="4150821"/>
              </a:tblGrid>
              <a:tr h="4336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Federalists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Anti-Federalists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11298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</a:tr>
              <a:tr h="11298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</a:tr>
              <a:tr h="11298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</a:tr>
              <a:tr h="11298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0" y="2438400"/>
            <a:ext cx="426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Supported removing some powers from the states and giving more power to the national government.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724400" y="25146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Wanted important political powers to remain with the states. 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57200" y="35814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Favored dividing powers among different branches of government.</a:t>
            </a:r>
            <a:r>
              <a:rPr lang="en-US"/>
              <a:t> 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648200" y="3505200"/>
            <a:ext cx="419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Wanted the legislative branch to have more power than an executive. 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57200" y="4648200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Proposed a single person to lead the executive branch.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800600" y="4648200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Feared that a strong executive might become a king or tyrant. 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81000" y="5867400"/>
            <a:ext cx="426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Believed Constitution did not need a Bill of Rights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648200" y="5851525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Wanted a Bill of Rights added to the Constitution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80899" name="Title 1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Anti-Federalists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sz="2700" smtClean="0">
                <a:latin typeface="Arial" charset="0"/>
                <a:cs typeface="Arial" charset="0"/>
              </a:rPr>
              <a:t>Led by </a:t>
            </a:r>
            <a:r>
              <a:rPr lang="en-US" sz="27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Thomas Jefferson </a:t>
            </a:r>
            <a:r>
              <a:rPr lang="en-US" sz="2700" smtClean="0">
                <a:latin typeface="Arial" charset="0"/>
                <a:cs typeface="Arial" charset="0"/>
              </a:rPr>
              <a:t>and included farmers and small landowners who believed nation’s future rested on </a:t>
            </a:r>
            <a:r>
              <a:rPr lang="en-US" sz="27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agriculture</a:t>
            </a:r>
            <a:r>
              <a:rPr lang="en-US" sz="2700" smtClean="0">
                <a:latin typeface="Arial" charset="0"/>
                <a:cs typeface="Arial" charset="0"/>
              </a:rPr>
              <a:t>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700" smtClean="0">
                <a:latin typeface="Arial" charset="0"/>
                <a:cs typeface="Arial" charset="0"/>
              </a:rPr>
              <a:t>Arguments made by Anti-Federalists</a:t>
            </a:r>
          </a:p>
          <a:p>
            <a:pPr marL="914400" lvl="2" indent="-514350">
              <a:buFont typeface="Times New Roman" pitchFamily="18" charset="0"/>
              <a:buAutoNum type="alphaUcPeriod"/>
            </a:pPr>
            <a:r>
              <a:rPr lang="en-US" sz="2700" smtClean="0">
                <a:latin typeface="Arial" charset="0"/>
                <a:cs typeface="Arial" charset="0"/>
              </a:rPr>
              <a:t>The Constitutional Convention went beyond what they were charged to do. (</a:t>
            </a:r>
            <a:r>
              <a:rPr lang="en-US" sz="27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illegal</a:t>
            </a:r>
            <a:r>
              <a:rPr lang="en-US" sz="2700" smtClean="0">
                <a:solidFill>
                  <a:srgbClr val="002060"/>
                </a:solidFill>
                <a:latin typeface="Arial" charset="0"/>
                <a:cs typeface="Arial" charset="0"/>
              </a:rPr>
              <a:t>-</a:t>
            </a:r>
            <a:r>
              <a:rPr lang="en-US" sz="27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Treason</a:t>
            </a:r>
            <a:r>
              <a:rPr lang="en-US" sz="2700" smtClean="0">
                <a:latin typeface="Arial" charset="0"/>
                <a:cs typeface="Arial" charset="0"/>
              </a:rPr>
              <a:t>)</a:t>
            </a:r>
          </a:p>
          <a:p>
            <a:pPr marL="914400" lvl="2" indent="-514350">
              <a:buFont typeface="Times New Roman" pitchFamily="18" charset="0"/>
              <a:buAutoNum type="alphaUcPeriod"/>
            </a:pPr>
            <a:r>
              <a:rPr lang="en-US" sz="2700" smtClean="0">
                <a:latin typeface="Arial" charset="0"/>
                <a:cs typeface="Arial" charset="0"/>
              </a:rPr>
              <a:t>A strong national government would destroy </a:t>
            </a:r>
            <a:r>
              <a:rPr lang="en-US" sz="27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states’ rights</a:t>
            </a:r>
            <a:r>
              <a:rPr lang="en-US" sz="2700" smtClean="0">
                <a:latin typeface="Arial" charset="0"/>
                <a:cs typeface="Arial" charset="0"/>
              </a:rPr>
              <a:t>.</a:t>
            </a:r>
          </a:p>
          <a:p>
            <a:pPr marL="914400" lvl="2" indent="-514350">
              <a:buFont typeface="Times New Roman" pitchFamily="18" charset="0"/>
              <a:buAutoNum type="alphaUcPeriod"/>
            </a:pPr>
            <a:r>
              <a:rPr lang="en-US" sz="2700" smtClean="0">
                <a:latin typeface="Arial" charset="0"/>
                <a:cs typeface="Arial" charset="0"/>
              </a:rPr>
              <a:t>Resembled a </a:t>
            </a:r>
            <a:r>
              <a:rPr lang="en-US" sz="27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monarchy</a:t>
            </a:r>
            <a:r>
              <a:rPr lang="en-US" sz="2700" smtClean="0">
                <a:latin typeface="Arial" charset="0"/>
                <a:cs typeface="Arial" charset="0"/>
              </a:rPr>
              <a:t> with its concentration of power</a:t>
            </a:r>
          </a:p>
          <a:p>
            <a:pPr marL="914400" lvl="2" indent="-514350">
              <a:buFont typeface="Times New Roman" pitchFamily="18" charset="0"/>
              <a:buAutoNum type="alphaUcPeriod"/>
            </a:pPr>
            <a:r>
              <a:rPr lang="en-US" sz="2700" smtClean="0">
                <a:latin typeface="Arial" charset="0"/>
                <a:cs typeface="Arial" charset="0"/>
              </a:rPr>
              <a:t>Did not have a </a:t>
            </a:r>
            <a:r>
              <a:rPr lang="en-US" sz="27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Bill of Rights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6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sz="4000" smtClean="0"/>
              <a:t>Federalists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Argued that the new nation needed an effective  national government to handle the nation’s 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economy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establish its 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monetary system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promote justice,  and protect individual 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liberty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Took name “Federalists” show link to “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Federalism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914400" lvl="1" indent="-514350">
              <a:buFont typeface="+mj-lt"/>
              <a:buAutoNum type="alphaUcPeriod"/>
              <a:defRPr/>
            </a:pP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Federalism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government power is distributed among the states, but the power of the central authority outweighs the authority of the states.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Included 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Alexander Hamilton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George Washington, Benjamin Franklin, and 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James Madison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Wrote a series of 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letters/essays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called the Federalist papers in support of the new constitution.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7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772400" cy="762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</a:t>
            </a:r>
            <a:r>
              <a:rPr lang="en-US" i="1" smtClean="0">
                <a:latin typeface="Arial" charset="0"/>
                <a:cs typeface="Arial" charset="0"/>
              </a:rPr>
              <a:t>Federalist</a:t>
            </a:r>
            <a:r>
              <a:rPr lang="en-US" smtClean="0">
                <a:latin typeface="Arial" charset="0"/>
                <a:cs typeface="Arial" charset="0"/>
              </a:rPr>
              <a:t> Papers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8006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sz="2600" smtClean="0">
                <a:latin typeface="Arial" charset="0"/>
                <a:cs typeface="Arial" charset="0"/>
              </a:rPr>
              <a:t>Written by Alexander Hamilton, James Madison and John way under pen name </a:t>
            </a:r>
            <a:r>
              <a:rPr lang="en-US" sz="2600" b="1" i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Publius</a:t>
            </a:r>
            <a:r>
              <a:rPr lang="en-US" sz="2600" i="1" smtClean="0">
                <a:latin typeface="Arial" charset="0"/>
                <a:cs typeface="Arial" charset="0"/>
              </a:rPr>
              <a:t> </a:t>
            </a:r>
            <a:r>
              <a:rPr lang="en-US" sz="2600" smtClean="0">
                <a:latin typeface="Arial" charset="0"/>
                <a:cs typeface="Arial" charset="0"/>
              </a:rPr>
              <a:t>(Latin word for public).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600" smtClean="0">
                <a:latin typeface="Arial" charset="0"/>
                <a:cs typeface="Arial" charset="0"/>
              </a:rPr>
              <a:t>A series of letters published in newspapers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600" smtClean="0">
                <a:latin typeface="Arial" charset="0"/>
                <a:cs typeface="Arial" charset="0"/>
              </a:rPr>
              <a:t>Written for three reasons: </a:t>
            </a:r>
          </a:p>
          <a:p>
            <a:pPr marL="971550" lvl="1" indent="-514350">
              <a:buFont typeface="Times New Roman" pitchFamily="18" charset="0"/>
              <a:buAutoNum type="alphaUcPeriod"/>
            </a:pPr>
            <a:r>
              <a:rPr lang="en-US" sz="2600" smtClean="0">
                <a:latin typeface="Arial" charset="0"/>
                <a:cs typeface="Arial" charset="0"/>
              </a:rPr>
              <a:t>To influence the vote in favor of </a:t>
            </a:r>
            <a:r>
              <a:rPr lang="en-US" sz="26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ratification</a:t>
            </a:r>
          </a:p>
          <a:p>
            <a:pPr marL="971550" lvl="1" indent="-514350">
              <a:buFont typeface="Times New Roman" pitchFamily="18" charset="0"/>
              <a:buAutoNum type="alphaUcPeriod"/>
            </a:pPr>
            <a:r>
              <a:rPr lang="en-US" sz="2600" smtClean="0">
                <a:latin typeface="Arial" charset="0"/>
                <a:cs typeface="Arial" charset="0"/>
              </a:rPr>
              <a:t>To explain the Constitution for </a:t>
            </a:r>
            <a:r>
              <a:rPr lang="en-US" sz="26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future interpretation</a:t>
            </a:r>
          </a:p>
          <a:p>
            <a:pPr marL="971550" lvl="1" indent="-514350">
              <a:buFont typeface="Times New Roman" pitchFamily="18" charset="0"/>
              <a:buAutoNum type="alphaUcPeriod"/>
            </a:pPr>
            <a:r>
              <a:rPr lang="en-US" sz="2600" smtClean="0">
                <a:latin typeface="Arial" charset="0"/>
                <a:cs typeface="Arial" charset="0"/>
              </a:rPr>
              <a:t>Outlined how the </a:t>
            </a:r>
            <a:r>
              <a:rPr lang="en-US" sz="26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Constitution</a:t>
            </a:r>
            <a:r>
              <a:rPr lang="en-US" sz="2600" smtClean="0">
                <a:latin typeface="Arial" charset="0"/>
                <a:cs typeface="Arial" charset="0"/>
              </a:rPr>
              <a:t> should be </a:t>
            </a:r>
            <a:r>
              <a:rPr lang="en-US" sz="26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set up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600" smtClean="0">
                <a:latin typeface="Arial" charset="0"/>
                <a:cs typeface="Arial" charset="0"/>
              </a:rPr>
              <a:t>Included 85 letters published from October 1787 to April 1788 and later bound in book form.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2400" dirty="0"/>
              <a:t>The </a:t>
            </a:r>
            <a:r>
              <a:rPr lang="en-US" sz="2400" i="1" dirty="0"/>
              <a:t>Federalist</a:t>
            </a:r>
            <a:r>
              <a:rPr lang="en-US" sz="2400" dirty="0"/>
              <a:t> Papers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5"/>
              <a:defRPr/>
            </a:pPr>
            <a:r>
              <a:rPr lang="en-US" sz="2200" dirty="0"/>
              <a:t>Arguments made by </a:t>
            </a:r>
            <a:r>
              <a:rPr lang="en-US" sz="2200" i="1" dirty="0"/>
              <a:t>The Federalist</a:t>
            </a:r>
            <a:r>
              <a:rPr lang="en-US" sz="2200" dirty="0"/>
              <a:t> Papers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UcPeriod"/>
              <a:defRPr/>
            </a:pPr>
            <a:r>
              <a:rPr lang="en-US" sz="2200" dirty="0"/>
              <a:t>Federalists 1-14 stressed importance of the </a:t>
            </a:r>
            <a:r>
              <a:rPr lang="en-US" sz="2200" b="1" u="sng" dirty="0">
                <a:solidFill>
                  <a:srgbClr val="002060"/>
                </a:solidFill>
              </a:rPr>
              <a:t>Union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UcPeriod"/>
              <a:defRPr/>
            </a:pPr>
            <a:r>
              <a:rPr lang="en-US" sz="2200" dirty="0"/>
              <a:t>Federalists’ 15-22 stressed inadequacy of the </a:t>
            </a:r>
            <a:r>
              <a:rPr lang="en-US" sz="2200" b="1" u="sng" dirty="0">
                <a:solidFill>
                  <a:srgbClr val="002060"/>
                </a:solidFill>
              </a:rPr>
              <a:t>Articles of confederation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UcPeriod"/>
              <a:defRPr/>
            </a:pPr>
            <a:r>
              <a:rPr lang="en-US" sz="2200" dirty="0"/>
              <a:t>Federalists 23-36 Explained </a:t>
            </a:r>
            <a:r>
              <a:rPr lang="en-US" sz="2400" dirty="0"/>
              <a:t>arguments for the </a:t>
            </a:r>
            <a:r>
              <a:rPr lang="en-US" sz="2200" b="1" u="sng" dirty="0">
                <a:solidFill>
                  <a:srgbClr val="002060"/>
                </a:solidFill>
              </a:rPr>
              <a:t>Type of Government</a:t>
            </a:r>
            <a:r>
              <a:rPr lang="en-US" sz="2400" dirty="0"/>
              <a:t> Contained in the Constitution</a:t>
            </a:r>
            <a:endParaRPr lang="en-US" sz="2400" b="1" dirty="0"/>
          </a:p>
          <a:p>
            <a:pPr marL="914400" lvl="1" indent="-457200">
              <a:spcBef>
                <a:spcPct val="50000"/>
              </a:spcBef>
              <a:buFont typeface="+mj-lt"/>
              <a:buAutoNum type="alphaUcPeriod"/>
              <a:defRPr/>
            </a:pPr>
            <a:r>
              <a:rPr lang="en-US" sz="2200" dirty="0"/>
              <a:t>Federalists 37-51 Explained the </a:t>
            </a:r>
            <a:r>
              <a:rPr lang="en-US" sz="2200" b="1" u="sng" dirty="0">
                <a:solidFill>
                  <a:srgbClr val="002060"/>
                </a:solidFill>
              </a:rPr>
              <a:t>Republican</a:t>
            </a:r>
            <a:r>
              <a:rPr lang="en-US" sz="2400" dirty="0"/>
              <a:t> Form of Government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UcPeriod"/>
              <a:defRPr/>
            </a:pPr>
            <a:r>
              <a:rPr lang="en-US" sz="2200" dirty="0"/>
              <a:t>Federalists 52-83 explained the </a:t>
            </a:r>
            <a:r>
              <a:rPr lang="en-US" sz="2200" b="1" u="sng" dirty="0">
                <a:solidFill>
                  <a:srgbClr val="002060"/>
                </a:solidFill>
              </a:rPr>
              <a:t>3 branches of government</a:t>
            </a:r>
            <a:r>
              <a:rPr lang="en-US" sz="2200" dirty="0"/>
              <a:t>.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UcPeriod"/>
              <a:defRPr/>
            </a:pPr>
            <a:r>
              <a:rPr lang="en-US" sz="2200" dirty="0"/>
              <a:t>Federalists 84-85 answers </a:t>
            </a:r>
            <a:r>
              <a:rPr lang="en-US" sz="2200" b="1" u="sng" dirty="0">
                <a:solidFill>
                  <a:srgbClr val="002060"/>
                </a:solidFill>
              </a:rPr>
              <a:t>questions</a:t>
            </a:r>
            <a:r>
              <a:rPr lang="en-US" sz="2200" dirty="0"/>
              <a:t> of objections to the Constitution 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2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772400" cy="685800"/>
          </a:xfrm>
        </p:spPr>
        <p:txBody>
          <a:bodyPr/>
          <a:lstStyle/>
          <a:p>
            <a:r>
              <a:rPr lang="en-US" smtClean="0"/>
              <a:t>Ratification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sz="2500" smtClean="0">
                <a:latin typeface="Arial" charset="0"/>
                <a:cs typeface="Arial" charset="0"/>
              </a:rPr>
              <a:t>In the spirit of </a:t>
            </a:r>
            <a:r>
              <a:rPr lang="en-US" sz="25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Compromise</a:t>
            </a:r>
            <a:r>
              <a:rPr lang="en-US" sz="2500" smtClean="0">
                <a:latin typeface="Arial" charset="0"/>
                <a:cs typeface="Arial" charset="0"/>
              </a:rPr>
              <a:t>, the Federalists agreed to add a </a:t>
            </a:r>
            <a:r>
              <a:rPr lang="en-US" sz="25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Bill of Rights</a:t>
            </a:r>
            <a:r>
              <a:rPr lang="en-US" sz="25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500" smtClean="0">
                <a:latin typeface="Arial" charset="0"/>
                <a:cs typeface="Arial" charset="0"/>
              </a:rPr>
              <a:t>which helped the document to be ratified.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5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Delaware</a:t>
            </a:r>
            <a:r>
              <a:rPr lang="en-US" sz="2500" smtClean="0">
                <a:latin typeface="Arial" charset="0"/>
                <a:cs typeface="Arial" charset="0"/>
              </a:rPr>
              <a:t> was the </a:t>
            </a:r>
            <a:r>
              <a:rPr lang="en-US" sz="25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first</a:t>
            </a:r>
            <a:r>
              <a:rPr lang="en-US" sz="2500" smtClean="0">
                <a:latin typeface="Arial" charset="0"/>
                <a:cs typeface="Arial" charset="0"/>
              </a:rPr>
              <a:t> state to ratify the document on December 7</a:t>
            </a:r>
            <a:r>
              <a:rPr lang="en-US" sz="2500" baseline="30000" smtClean="0">
                <a:latin typeface="Arial" charset="0"/>
                <a:cs typeface="Arial" charset="0"/>
              </a:rPr>
              <a:t>,</a:t>
            </a:r>
            <a:r>
              <a:rPr lang="en-US" sz="2500" smtClean="0">
                <a:latin typeface="Arial" charset="0"/>
                <a:cs typeface="Arial" charset="0"/>
              </a:rPr>
              <a:t> 1787.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5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New Hampshire</a:t>
            </a:r>
            <a:r>
              <a:rPr lang="en-US" sz="25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500" smtClean="0">
                <a:latin typeface="Arial" charset="0"/>
                <a:cs typeface="Arial" charset="0"/>
              </a:rPr>
              <a:t>was the 9</a:t>
            </a:r>
            <a:r>
              <a:rPr lang="en-US" sz="2500" baseline="30000" smtClean="0">
                <a:latin typeface="Arial" charset="0"/>
                <a:cs typeface="Arial" charset="0"/>
              </a:rPr>
              <a:t>th</a:t>
            </a:r>
            <a:r>
              <a:rPr lang="en-US" sz="2500" smtClean="0">
                <a:latin typeface="Arial" charset="0"/>
                <a:cs typeface="Arial" charset="0"/>
              </a:rPr>
              <a:t> and decisive state.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5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North Carolina</a:t>
            </a:r>
            <a:r>
              <a:rPr lang="en-US" sz="2500" smtClean="0">
                <a:latin typeface="Arial" charset="0"/>
                <a:cs typeface="Arial" charset="0"/>
              </a:rPr>
              <a:t> became the 12</a:t>
            </a:r>
            <a:r>
              <a:rPr lang="en-US" sz="2500" baseline="30000" smtClean="0">
                <a:latin typeface="Arial" charset="0"/>
                <a:cs typeface="Arial" charset="0"/>
              </a:rPr>
              <a:t>th</a:t>
            </a:r>
            <a:r>
              <a:rPr lang="en-US" sz="2500" smtClean="0">
                <a:latin typeface="Arial" charset="0"/>
                <a:cs typeface="Arial" charset="0"/>
              </a:rPr>
              <a:t> state to ratify the Constitution whey they approved the document on November 21, 1789.  </a:t>
            </a:r>
            <a:r>
              <a:rPr lang="en-US" sz="25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Rhode Island</a:t>
            </a:r>
            <a:r>
              <a:rPr lang="en-US" sz="25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500" smtClean="0">
                <a:latin typeface="Arial" charset="0"/>
                <a:cs typeface="Arial" charset="0"/>
              </a:rPr>
              <a:t>was the </a:t>
            </a:r>
            <a:r>
              <a:rPr lang="en-US" sz="25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last</a:t>
            </a:r>
            <a:r>
              <a:rPr lang="en-US" sz="2500" smtClean="0">
                <a:latin typeface="Arial" charset="0"/>
                <a:cs typeface="Arial" charset="0"/>
              </a:rPr>
              <a:t> to ratify in 1790.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500" smtClean="0">
                <a:latin typeface="Arial" charset="0"/>
                <a:cs typeface="Arial" charset="0"/>
              </a:rPr>
              <a:t>Once the document was ratified questions arose on how to put the Constitution into practice leading to the growth of </a:t>
            </a:r>
            <a:r>
              <a:rPr lang="en-US" sz="25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political parties</a:t>
            </a:r>
            <a:r>
              <a:rPr lang="en-US" sz="2500" smtClean="0">
                <a:latin typeface="Arial" charset="0"/>
                <a:cs typeface="Arial" charset="0"/>
              </a:rPr>
              <a:t>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3800" y="1752600"/>
            <a:ext cx="5257800" cy="4953000"/>
          </a:xfrm>
        </p:spPr>
        <p:txBody>
          <a:bodyPr/>
          <a:lstStyle/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z="3000" smtClean="0"/>
              <a:t>Led by </a:t>
            </a:r>
            <a:r>
              <a:rPr lang="en-US" sz="3000" b="1" u="sng" smtClean="0">
                <a:solidFill>
                  <a:schemeClr val="accent1"/>
                </a:solidFill>
              </a:rPr>
              <a:t>George Washington</a:t>
            </a:r>
            <a:r>
              <a:rPr lang="en-US" sz="3000" smtClean="0"/>
              <a:t> and </a:t>
            </a:r>
            <a:r>
              <a:rPr lang="en-US" sz="3000" b="1" u="sng" smtClean="0">
                <a:solidFill>
                  <a:schemeClr val="accent1"/>
                </a:solidFill>
              </a:rPr>
              <a:t>Alexander Hamilton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z="3000" smtClean="0"/>
              <a:t>Believed in a </a:t>
            </a:r>
            <a:r>
              <a:rPr lang="en-US" sz="3000" b="1" u="sng" smtClean="0">
                <a:solidFill>
                  <a:schemeClr val="accent1"/>
                </a:solidFill>
              </a:rPr>
              <a:t>strong</a:t>
            </a:r>
            <a:r>
              <a:rPr lang="en-US" sz="3000" smtClean="0"/>
              <a:t> central government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z="3000" smtClean="0"/>
              <a:t>Supported </a:t>
            </a:r>
            <a:r>
              <a:rPr lang="en-US" sz="3000" b="1" u="sng" smtClean="0">
                <a:solidFill>
                  <a:schemeClr val="accent1"/>
                </a:solidFill>
              </a:rPr>
              <a:t>loose interpretation</a:t>
            </a:r>
            <a:r>
              <a:rPr lang="en-US" sz="3000" smtClean="0"/>
              <a:t> of the constitution.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z="3000" smtClean="0"/>
              <a:t>Believed future of country rested on </a:t>
            </a:r>
            <a:r>
              <a:rPr lang="en-US" sz="3000" b="1" u="sng" smtClean="0">
                <a:solidFill>
                  <a:schemeClr val="accent1"/>
                </a:solidFill>
              </a:rPr>
              <a:t>manufacturing and industry</a:t>
            </a:r>
            <a:r>
              <a:rPr lang="en-US" sz="3000" smtClean="0"/>
              <a:t>.</a:t>
            </a:r>
          </a:p>
        </p:txBody>
      </p:sp>
      <p:sp>
        <p:nvSpPr>
          <p:cNvPr id="86019" name="TextBox 6"/>
          <p:cNvSpPr txBox="1">
            <a:spLocks noChangeArrowheads="1"/>
          </p:cNvSpPr>
          <p:nvPr/>
        </p:nvSpPr>
        <p:spPr bwMode="auto">
          <a:xfrm>
            <a:off x="1447800" y="609600"/>
            <a:ext cx="76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A.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722948"/>
  <p:tag name="DISPLAYDEVICENUMBER" val="True"/>
  <p:tag name="RESETCHARTS" val="True"/>
  <p:tag name="ZEROBASED" val="False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POWERPOINTVERSION" val="1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FF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FF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FF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1737</Words>
  <Application>Microsoft Office PowerPoint</Application>
  <PresentationFormat>On-screen Show (4:3)</PresentationFormat>
  <Paragraphs>136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Times New Roman</vt:lpstr>
      <vt:lpstr>verdana</vt:lpstr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Slide 1</vt:lpstr>
      <vt:lpstr>Slide 2</vt:lpstr>
      <vt:lpstr>5. Ideology of Factions</vt:lpstr>
      <vt:lpstr>Anti-Federalists</vt:lpstr>
      <vt:lpstr>Federalists</vt:lpstr>
      <vt:lpstr>The Federalist Papers</vt:lpstr>
      <vt:lpstr>Slide 7</vt:lpstr>
      <vt:lpstr>Ratification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Federalists, Anti-Federalists and The Federalist Papers</dc:title>
  <dc:creator>Nancy Harry</dc:creator>
  <cp:lastModifiedBy>joshua.stone</cp:lastModifiedBy>
  <cp:revision>16</cp:revision>
  <dcterms:created xsi:type="dcterms:W3CDTF">2007-09-23T02:25:42Z</dcterms:created>
  <dcterms:modified xsi:type="dcterms:W3CDTF">2015-10-12T12:17:28Z</dcterms:modified>
</cp:coreProperties>
</file>